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15"/>
    <p:sldId id="257" r:id="rId16"/>
    <p:sldId id="258" r:id="rId17"/>
    <p:sldId id="259" r:id="rId18"/>
    <p:sldId id="260" r:id="rId19"/>
    <p:sldId id="261" r:id="rId20"/>
    <p:sldId id="262" r:id="rId21"/>
    <p:sldId id="263" r:id="rId22"/>
    <p:sldId id="264" r:id="rId23"/>
    <p:sldId id="265" r:id="rId24"/>
    <p:sldId id="266" r:id="rId25"/>
    <p:sldId id="267" r:id="rId26"/>
    <p:sldId id="268" r:id="rId27"/>
    <p:sldId id="269" r:id="rId28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王漢宗顏楷體" charset="1" panose="02000500000000000000"/>
      <p:regular r:id="rId10"/>
    </p:embeddedFont>
    <p:embeddedFont>
      <p:font typeface="圓體" charset="1" panose="02000609000000000000"/>
      <p:regular r:id="rId11"/>
    </p:embeddedFont>
    <p:embeddedFont>
      <p:font typeface="Noto Sans T Chinese" charset="1" panose="020B0500000000000000"/>
      <p:regular r:id="rId12"/>
    </p:embeddedFont>
    <p:embeddedFont>
      <p:font typeface="Noto Sans T Chinese Bold" charset="1" panose="020B0800000000000000"/>
      <p:regular r:id="rId13"/>
    </p:embeddedFont>
    <p:embeddedFont>
      <p:font typeface="ITC Motter Corpus Regular" charset="1" panose="02000505050000020004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slides/slide1.xml" Type="http://schemas.openxmlformats.org/officeDocument/2006/relationships/slide"/><Relationship Id="rId16" Target="slides/slide2.xml" Type="http://schemas.openxmlformats.org/officeDocument/2006/relationships/slide"/><Relationship Id="rId17" Target="slides/slide3.xml" Type="http://schemas.openxmlformats.org/officeDocument/2006/relationships/slide"/><Relationship Id="rId18" Target="slides/slide4.xml" Type="http://schemas.openxmlformats.org/officeDocument/2006/relationships/slide"/><Relationship Id="rId19" Target="slides/slide5.xml" Type="http://schemas.openxmlformats.org/officeDocument/2006/relationships/slide"/><Relationship Id="rId2" Target="presProps.xml" Type="http://schemas.openxmlformats.org/officeDocument/2006/relationships/presProps"/><Relationship Id="rId20" Target="slides/slide6.xml" Type="http://schemas.openxmlformats.org/officeDocument/2006/relationships/slide"/><Relationship Id="rId21" Target="slides/slide7.xml" Type="http://schemas.openxmlformats.org/officeDocument/2006/relationships/slide"/><Relationship Id="rId22" Target="slides/slide8.xml" Type="http://schemas.openxmlformats.org/officeDocument/2006/relationships/slide"/><Relationship Id="rId23" Target="slides/slide9.xml" Type="http://schemas.openxmlformats.org/officeDocument/2006/relationships/slide"/><Relationship Id="rId24" Target="slides/slide10.xml" Type="http://schemas.openxmlformats.org/officeDocument/2006/relationships/slide"/><Relationship Id="rId25" Target="slides/slide11.xml" Type="http://schemas.openxmlformats.org/officeDocument/2006/relationships/slide"/><Relationship Id="rId26" Target="slides/slide12.xml" Type="http://schemas.openxmlformats.org/officeDocument/2006/relationships/slide"/><Relationship Id="rId27" Target="slides/slide13.xml" Type="http://schemas.openxmlformats.org/officeDocument/2006/relationships/slide"/><Relationship Id="rId28" Target="slides/slide14.xml" Type="http://schemas.openxmlformats.org/officeDocument/2006/relationships/slide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png" Type="http://schemas.openxmlformats.org/officeDocument/2006/relationships/image"/><Relationship Id="rId11" Target="../media/image10.svg" Type="http://schemas.openxmlformats.org/officeDocument/2006/relationships/image"/><Relationship Id="rId12" Target="../media/image11.png" Type="http://schemas.openxmlformats.org/officeDocument/2006/relationships/image"/><Relationship Id="rId13" Target="../media/image12.svg" Type="http://schemas.openxmlformats.org/officeDocument/2006/relationships/image"/><Relationship Id="rId14" Target="../media/image13.png" Type="http://schemas.openxmlformats.org/officeDocument/2006/relationships/image"/><Relationship Id="rId15" Target="../media/image14.svg" Type="http://schemas.openxmlformats.org/officeDocument/2006/relationships/image"/><Relationship Id="rId16" Target="../media/image15.png" Type="http://schemas.openxmlformats.org/officeDocument/2006/relationships/image"/><Relationship Id="rId17" Target="../media/image16.svg" Type="http://schemas.openxmlformats.org/officeDocument/2006/relationships/image"/><Relationship Id="rId18" Target="../media/image17.png" Type="http://schemas.openxmlformats.org/officeDocument/2006/relationships/image"/><Relationship Id="rId19" Target="../media/image18.svg" Type="http://schemas.openxmlformats.org/officeDocument/2006/relationships/image"/><Relationship Id="rId2" Target="../media/image1.png" Type="http://schemas.openxmlformats.org/officeDocument/2006/relationships/image"/><Relationship Id="rId20" Target="../media/image19.png" Type="http://schemas.openxmlformats.org/officeDocument/2006/relationships/image"/><Relationship Id="rId21" Target="../media/image20.svg" Type="http://schemas.openxmlformats.org/officeDocument/2006/relationships/image"/><Relationship Id="rId22" Target="../media/image21.png" Type="http://schemas.openxmlformats.org/officeDocument/2006/relationships/image"/><Relationship Id="rId23" Target="../media/image22.sv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Relationship Id="rId6" Target="../media/image5.png" Type="http://schemas.openxmlformats.org/officeDocument/2006/relationships/image"/><Relationship Id="rId7" Target="../media/image6.sv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29.png" Type="http://schemas.openxmlformats.org/officeDocument/2006/relationships/image"/><Relationship Id="rId9" Target="https://wroom.vision.com.tw/MainPage/SearchResult.aspx?fbclid=IwAR07o4qbuvCd-l3YIaldTnprH_MJRVn1j_T6N6pDLGq7IegmOyv50WS9eAM" TargetMode="External" Type="http://schemas.openxmlformats.org/officeDocument/2006/relationships/hyperlink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0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1.png" Type="http://schemas.openxmlformats.org/officeDocument/2006/relationships/image"/><Relationship Id="rId9" Target="../media/image3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5.png" Type="http://schemas.openxmlformats.org/officeDocument/2006/relationships/image"/><Relationship Id="rId2" Target="../media/image23.png" Type="http://schemas.openxmlformats.org/officeDocument/2006/relationships/image"/><Relationship Id="rId3" Target="../media/image24.svg" Type="http://schemas.openxmlformats.org/officeDocument/2006/relationships/image"/><Relationship Id="rId4" Target="../media/image25.png" Type="http://schemas.openxmlformats.org/officeDocument/2006/relationships/image"/><Relationship Id="rId5" Target="../media/image26.svg" Type="http://schemas.openxmlformats.org/officeDocument/2006/relationships/image"/><Relationship Id="rId6" Target="../media/image27.png" Type="http://schemas.openxmlformats.org/officeDocument/2006/relationships/image"/><Relationship Id="rId7" Target="../media/image28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953412" y="2876583"/>
            <a:ext cx="12381175" cy="2838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</a:pPr>
            <a:r>
              <a:rPr lang="en-US" sz="8800" spc="176">
                <a:solidFill>
                  <a:srgbClr val="787ECF"/>
                </a:solidFill>
                <a:latin typeface="王漢宗顏楷體"/>
                <a:ea typeface="王漢宗顏楷體"/>
              </a:rPr>
              <a:t> 作品名稱：台北市區域醫療資源整合平台</a:t>
            </a:r>
          </a:p>
        </p:txBody>
      </p:sp>
      <p:sp>
        <p:nvSpPr>
          <p:cNvPr name="Freeform 3" id="3"/>
          <p:cNvSpPr/>
          <p:nvPr/>
        </p:nvSpPr>
        <p:spPr>
          <a:xfrm flipH="false" flipV="false" rot="-4786091">
            <a:off x="4648751" y="6549374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5"/>
                </a:lnTo>
                <a:lnTo>
                  <a:pt x="0" y="714760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1340151">
            <a:off x="-2455333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1327501">
            <a:off x="12807409" y="6644812"/>
            <a:ext cx="6487312" cy="7037518"/>
          </a:xfrm>
          <a:custGeom>
            <a:avLst/>
            <a:gdLst/>
            <a:ahLst/>
            <a:cxnLst/>
            <a:rect r="r" b="b" t="t" l="l"/>
            <a:pathLst>
              <a:path h="7037518" w="6487312">
                <a:moveTo>
                  <a:pt x="0" y="7037518"/>
                </a:moveTo>
                <a:lnTo>
                  <a:pt x="6487311" y="7037518"/>
                </a:lnTo>
                <a:lnTo>
                  <a:pt x="6487311" y="0"/>
                </a:lnTo>
                <a:lnTo>
                  <a:pt x="0" y="0"/>
                </a:lnTo>
                <a:lnTo>
                  <a:pt x="0" y="7037518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10261284">
            <a:off x="-2907041" y="7299611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3" y="0"/>
                </a:lnTo>
                <a:lnTo>
                  <a:pt x="8014683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-1886555">
            <a:off x="15988634" y="5540671"/>
            <a:ext cx="458616" cy="3455325"/>
          </a:xfrm>
          <a:custGeom>
            <a:avLst/>
            <a:gdLst/>
            <a:ahLst/>
            <a:cxnLst/>
            <a:rect r="r" b="b" t="t" l="l"/>
            <a:pathLst>
              <a:path h="3455325" w="458616">
                <a:moveTo>
                  <a:pt x="0" y="0"/>
                </a:moveTo>
                <a:lnTo>
                  <a:pt x="458615" y="0"/>
                </a:lnTo>
                <a:lnTo>
                  <a:pt x="458615" y="3455325"/>
                </a:lnTo>
                <a:lnTo>
                  <a:pt x="0" y="34553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6173155">
            <a:off x="9934090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615563">
            <a:off x="13251959" y="-1339160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1793466">
            <a:off x="15261930" y="1584868"/>
            <a:ext cx="1563888" cy="3525158"/>
          </a:xfrm>
          <a:custGeom>
            <a:avLst/>
            <a:gdLst/>
            <a:ahLst/>
            <a:cxnLst/>
            <a:rect r="r" b="b" t="t" l="l"/>
            <a:pathLst>
              <a:path h="3525158" w="1563888">
                <a:moveTo>
                  <a:pt x="0" y="0"/>
                </a:moveTo>
                <a:lnTo>
                  <a:pt x="1563888" y="0"/>
                </a:lnTo>
                <a:lnTo>
                  <a:pt x="1563888" y="3525158"/>
                </a:lnTo>
                <a:lnTo>
                  <a:pt x="0" y="352515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013529">
            <a:off x="1903939" y="5597493"/>
            <a:ext cx="1397759" cy="3038607"/>
          </a:xfrm>
          <a:custGeom>
            <a:avLst/>
            <a:gdLst/>
            <a:ahLst/>
            <a:cxnLst/>
            <a:rect r="r" b="b" t="t" l="l"/>
            <a:pathLst>
              <a:path h="3038607" w="1397759">
                <a:moveTo>
                  <a:pt x="0" y="0"/>
                </a:moveTo>
                <a:lnTo>
                  <a:pt x="1397759" y="0"/>
                </a:lnTo>
                <a:lnTo>
                  <a:pt x="1397759" y="3038607"/>
                </a:lnTo>
                <a:lnTo>
                  <a:pt x="0" y="3038607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true" flipV="false" rot="2700000">
            <a:off x="2071257" y="1562133"/>
            <a:ext cx="623237" cy="3570628"/>
          </a:xfrm>
          <a:custGeom>
            <a:avLst/>
            <a:gdLst/>
            <a:ahLst/>
            <a:cxnLst/>
            <a:rect r="r" b="b" t="t" l="l"/>
            <a:pathLst>
              <a:path h="3570628" w="623237">
                <a:moveTo>
                  <a:pt x="623236" y="0"/>
                </a:moveTo>
                <a:lnTo>
                  <a:pt x="0" y="0"/>
                </a:lnTo>
                <a:lnTo>
                  <a:pt x="0" y="3570628"/>
                </a:lnTo>
                <a:lnTo>
                  <a:pt x="623236" y="3570628"/>
                </a:lnTo>
                <a:lnTo>
                  <a:pt x="623236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-2837991">
            <a:off x="13156423" y="6795329"/>
            <a:ext cx="604864" cy="3655770"/>
          </a:xfrm>
          <a:custGeom>
            <a:avLst/>
            <a:gdLst/>
            <a:ahLst/>
            <a:cxnLst/>
            <a:rect r="r" b="b" t="t" l="l"/>
            <a:pathLst>
              <a:path h="3655770" w="604864">
                <a:moveTo>
                  <a:pt x="0" y="0"/>
                </a:moveTo>
                <a:lnTo>
                  <a:pt x="604864" y="0"/>
                </a:lnTo>
                <a:lnTo>
                  <a:pt x="604864" y="3655770"/>
                </a:lnTo>
                <a:lnTo>
                  <a:pt x="0" y="3655770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7489914">
            <a:off x="13038987" y="250975"/>
            <a:ext cx="1032825" cy="2757542"/>
          </a:xfrm>
          <a:custGeom>
            <a:avLst/>
            <a:gdLst/>
            <a:ahLst/>
            <a:cxnLst/>
            <a:rect r="r" b="b" t="t" l="l"/>
            <a:pathLst>
              <a:path h="2757542" w="1032825">
                <a:moveTo>
                  <a:pt x="0" y="0"/>
                </a:moveTo>
                <a:lnTo>
                  <a:pt x="1032824" y="0"/>
                </a:lnTo>
                <a:lnTo>
                  <a:pt x="1032824" y="2757541"/>
                </a:lnTo>
                <a:lnTo>
                  <a:pt x="0" y="2757541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029584">
            <a:off x="5180967" y="-148314"/>
            <a:ext cx="381591" cy="3618539"/>
          </a:xfrm>
          <a:custGeom>
            <a:avLst/>
            <a:gdLst/>
            <a:ahLst/>
            <a:cxnLst/>
            <a:rect r="r" b="b" t="t" l="l"/>
            <a:pathLst>
              <a:path h="3618539" w="381591">
                <a:moveTo>
                  <a:pt x="0" y="0"/>
                </a:moveTo>
                <a:lnTo>
                  <a:pt x="381592" y="0"/>
                </a:lnTo>
                <a:lnTo>
                  <a:pt x="381592" y="3618539"/>
                </a:lnTo>
                <a:lnTo>
                  <a:pt x="0" y="3618539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true" flipV="false" rot="2400352">
            <a:off x="5238579" y="6718360"/>
            <a:ext cx="740620" cy="3062716"/>
          </a:xfrm>
          <a:custGeom>
            <a:avLst/>
            <a:gdLst/>
            <a:ahLst/>
            <a:cxnLst/>
            <a:rect r="r" b="b" t="t" l="l"/>
            <a:pathLst>
              <a:path h="3062716" w="740620">
                <a:moveTo>
                  <a:pt x="740620" y="0"/>
                </a:moveTo>
                <a:lnTo>
                  <a:pt x="0" y="0"/>
                </a:lnTo>
                <a:lnTo>
                  <a:pt x="0" y="3062716"/>
                </a:lnTo>
                <a:lnTo>
                  <a:pt x="740620" y="3062716"/>
                </a:lnTo>
                <a:lnTo>
                  <a:pt x="74062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9139238" y="4093528"/>
            <a:ext cx="9525" cy="17475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880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159032" y="6212522"/>
            <a:ext cx="9979462" cy="857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  <a:spcBef>
                <a:spcPct val="0"/>
              </a:spcBef>
            </a:pPr>
            <a:r>
              <a:rPr lang="en-US" sz="5500" spc="110">
                <a:solidFill>
                  <a:srgbClr val="787ECF"/>
                </a:solidFill>
                <a:latin typeface="圓體"/>
                <a:ea typeface="圓體"/>
              </a:rPr>
              <a:t>組員:劉俊吾 魏暐哲 溫柏誠 張祐嘉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55333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16860" y="1136974"/>
            <a:ext cx="72542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ea typeface="王漢宗顏楷體"/>
              </a:rPr>
              <a:t>開發工具與技術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6490" y="3421438"/>
            <a:ext cx="11775021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spc="127">
                <a:solidFill>
                  <a:srgbClr val="000000"/>
                </a:solidFill>
                <a:latin typeface="圓體"/>
                <a:ea typeface="圓體"/>
              </a:rPr>
              <a:t>   爬蟲</a:t>
            </a:r>
          </a:p>
          <a:p>
            <a:pPr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latin typeface="圓體"/>
              </a:rPr>
              <a:t>Python 3.12.0</a:t>
            </a:r>
          </a:p>
          <a:p>
            <a:pPr algn="l"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latin typeface="圓體"/>
              </a:rPr>
              <a:t>Selenium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45808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516939" y="1136974"/>
            <a:ext cx="7254121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ea typeface="王漢宗顏楷體"/>
              </a:rPr>
              <a:t>開發工具與技術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6490" y="3450991"/>
            <a:ext cx="11775021" cy="389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spc="127">
                <a:solidFill>
                  <a:srgbClr val="000000"/>
                </a:solidFill>
                <a:latin typeface="圓體"/>
              </a:rPr>
              <a:t>   line bot</a:t>
            </a:r>
          </a:p>
          <a:p>
            <a:pPr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latin typeface="圓體"/>
              </a:rPr>
              <a:t>Python 3.12.0</a:t>
            </a:r>
          </a:p>
          <a:p>
            <a:pPr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latin typeface="圓體"/>
              </a:rPr>
              <a:t>ngrok</a:t>
            </a:r>
          </a:p>
          <a:p>
            <a:pPr algn="l"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latin typeface="圓體"/>
              </a:rPr>
              <a:t>LINE Developer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45808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553150" y="1136974"/>
            <a:ext cx="518169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ea typeface="王漢宗顏楷體"/>
              </a:rPr>
              <a:t>遇到的困難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6490" y="3450991"/>
            <a:ext cx="11775021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ea typeface="圓體"/>
              </a:rPr>
              <a:t>候診資訊不齊全</a:t>
            </a:r>
          </a:p>
          <a:p>
            <a:pPr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ea typeface="圓體"/>
              </a:rPr>
              <a:t>網頁格式不一造成爬蟲不便</a:t>
            </a:r>
          </a:p>
          <a:p>
            <a:pPr algn="l"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ea typeface="圓體"/>
              </a:rPr>
              <a:t>爬蟲失敗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45808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71320" y="1167018"/>
            <a:ext cx="414535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ea typeface="王漢宗顏楷體"/>
              </a:rPr>
              <a:t>未來展望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256490" y="3676650"/>
            <a:ext cx="11775021" cy="981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ea typeface="圓體"/>
              </a:rPr>
              <a:t>希望候診資訊更齊全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55333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330500" y="4471987"/>
            <a:ext cx="3627001" cy="1200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 spc="139">
                <a:solidFill>
                  <a:srgbClr val="000000"/>
                </a:solidFill>
                <a:ea typeface="王漢宗顏楷體"/>
              </a:rPr>
              <a:t>謝謝大家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55333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03977" y="857250"/>
            <a:ext cx="2280047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  <a:spcBef>
                <a:spcPct val="0"/>
              </a:spcBef>
            </a:pPr>
            <a:r>
              <a:rPr lang="en-US" sz="8800" spc="176">
                <a:solidFill>
                  <a:srgbClr val="000000"/>
                </a:solidFill>
                <a:ea typeface="王漢宗顏楷體"/>
              </a:rPr>
              <a:t>現況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530798" y="3320878"/>
            <a:ext cx="11226403" cy="2644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7" indent="-539754" lvl="1">
              <a:lnSpc>
                <a:spcPts val="7000"/>
              </a:lnSpc>
              <a:buFont typeface="Arial"/>
              <a:buChar char="•"/>
            </a:pPr>
            <a:r>
              <a:rPr lang="en-US" sz="5000" spc="100">
                <a:solidFill>
                  <a:srgbClr val="000000"/>
                </a:solidFill>
                <a:ea typeface="圓體"/>
              </a:rPr>
              <a:t>各診所的掛號系統獨立運作</a:t>
            </a:r>
          </a:p>
          <a:p>
            <a:pPr marL="1079507" indent="-539754" lvl="1">
              <a:lnSpc>
                <a:spcPts val="7000"/>
              </a:lnSpc>
              <a:buFont typeface="Arial"/>
              <a:buChar char="•"/>
            </a:pPr>
            <a:r>
              <a:rPr lang="en-US" sz="5000" spc="100">
                <a:solidFill>
                  <a:srgbClr val="000000"/>
                </a:solidFill>
                <a:ea typeface="圓體"/>
              </a:rPr>
              <a:t>民眾無法快速知道附近診所的排隊情況</a:t>
            </a:r>
          </a:p>
          <a:p>
            <a:pPr marL="1079507" indent="-539754" lvl="1">
              <a:lnSpc>
                <a:spcPts val="7000"/>
              </a:lnSpc>
              <a:buFont typeface="Arial"/>
              <a:buChar char="•"/>
            </a:pPr>
            <a:r>
              <a:rPr lang="en-US" sz="5000" spc="100">
                <a:solidFill>
                  <a:srgbClr val="000000"/>
                </a:solidFill>
                <a:ea typeface="圓體"/>
              </a:rPr>
              <a:t>看診人潮集中會平均降低看診效率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55333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003977" y="857250"/>
            <a:ext cx="2280047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  <a:spcBef>
                <a:spcPct val="0"/>
              </a:spcBef>
            </a:pPr>
            <a:r>
              <a:rPr lang="en-US" sz="8800" spc="176">
                <a:solidFill>
                  <a:srgbClr val="000000"/>
                </a:solidFill>
                <a:ea typeface="王漢宗顏楷體"/>
              </a:rPr>
              <a:t>目標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3327618" y="3188455"/>
            <a:ext cx="12944595" cy="35305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79507" indent="-539754" lvl="1">
              <a:lnSpc>
                <a:spcPts val="7000"/>
              </a:lnSpc>
              <a:buFont typeface="Arial"/>
              <a:buChar char="•"/>
            </a:pPr>
            <a:r>
              <a:rPr lang="en-US" sz="5000" spc="100">
                <a:solidFill>
                  <a:srgbClr val="000000"/>
                </a:solidFill>
                <a:latin typeface="圓體"/>
                <a:ea typeface="圓體"/>
              </a:rPr>
              <a:t>做出一個系統LINE BOT可以整合不同的資訊</a:t>
            </a:r>
          </a:p>
          <a:p>
            <a:pPr marL="1079507" indent="-539754" lvl="1">
              <a:lnSpc>
                <a:spcPts val="7000"/>
              </a:lnSpc>
              <a:buFont typeface="Arial"/>
              <a:buChar char="•"/>
            </a:pPr>
            <a:r>
              <a:rPr lang="en-US" sz="5000" spc="100">
                <a:solidFill>
                  <a:srgbClr val="000000"/>
                </a:solidFill>
                <a:ea typeface="圓體"/>
              </a:rPr>
              <a:t>搜尋區域內診所的資訊</a:t>
            </a:r>
          </a:p>
          <a:p>
            <a:pPr marL="1079507" indent="-539754" lvl="1">
              <a:lnSpc>
                <a:spcPts val="7000"/>
              </a:lnSpc>
              <a:buFont typeface="Arial"/>
              <a:buChar char="•"/>
            </a:pPr>
            <a:r>
              <a:rPr lang="en-US" sz="5000" spc="100">
                <a:solidFill>
                  <a:srgbClr val="000000"/>
                </a:solidFill>
                <a:latin typeface="圓體"/>
                <a:ea typeface="圓體"/>
              </a:rPr>
              <a:t>各診所看診情況(排隊/掛號情況)</a:t>
            </a:r>
          </a:p>
          <a:p>
            <a:pPr marL="1079507" indent="-539754" lvl="1">
              <a:lnSpc>
                <a:spcPts val="7000"/>
              </a:lnSpc>
              <a:buFont typeface="Arial"/>
              <a:buChar char="•"/>
            </a:pPr>
            <a:r>
              <a:rPr lang="en-US" sz="5000" spc="100">
                <a:solidFill>
                  <a:srgbClr val="000000"/>
                </a:solidFill>
                <a:latin typeface="圓體"/>
                <a:ea typeface="圓體"/>
              </a:rPr>
              <a:t>診所分類(醫療項目)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55333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71360" y="1167018"/>
            <a:ext cx="4145280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ea typeface="王漢宗顏楷體"/>
              </a:rPr>
              <a:t>系統特色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5616548" y="3190875"/>
            <a:ext cx="7054905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ea typeface="圓體"/>
              </a:rPr>
              <a:t>頁面清晰易懂</a:t>
            </a:r>
          </a:p>
          <a:p>
            <a:pPr algn="just"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ea typeface="圓體"/>
              </a:rPr>
              <a:t>資訊更新快速</a:t>
            </a:r>
          </a:p>
          <a:p>
            <a:pPr algn="just" marL="1381759" indent="-690880" lvl="1">
              <a:lnSpc>
                <a:spcPts val="7679"/>
              </a:lnSpc>
              <a:buFont typeface="Arial"/>
              <a:buChar char="•"/>
            </a:pPr>
            <a:r>
              <a:rPr lang="en-US" sz="6399" spc="127">
                <a:solidFill>
                  <a:srgbClr val="000000"/>
                </a:solidFill>
                <a:ea typeface="圓體"/>
              </a:rPr>
              <a:t>操作便利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55333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7071320" y="1136974"/>
            <a:ext cx="4145359" cy="13811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9600"/>
              </a:lnSpc>
              <a:spcBef>
                <a:spcPct val="0"/>
              </a:spcBef>
            </a:pPr>
            <a:r>
              <a:rPr lang="en-US" sz="8000" spc="160">
                <a:solidFill>
                  <a:srgbClr val="000000"/>
                </a:solidFill>
                <a:ea typeface="王漢宗顏楷體"/>
              </a:rPr>
              <a:t>使用對象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758430" y="3011048"/>
            <a:ext cx="12771140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679"/>
              </a:lnSpc>
            </a:pPr>
            <a:r>
              <a:rPr lang="en-US" sz="6399" spc="127">
                <a:solidFill>
                  <a:srgbClr val="000000"/>
                </a:solidFill>
                <a:latin typeface="ITC Motter Corpus Regular"/>
              </a:rPr>
              <a:t>    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456616" y="4224823"/>
            <a:ext cx="8829794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679"/>
              </a:lnSpc>
            </a:pPr>
            <a:r>
              <a:rPr lang="en-US" sz="6399" spc="127">
                <a:solidFill>
                  <a:srgbClr val="000000"/>
                </a:solidFill>
                <a:latin typeface="圓體"/>
                <a:ea typeface="圓體"/>
              </a:rPr>
              <a:t>1. 不熟悉使用3C的長者們</a:t>
            </a:r>
          </a:p>
          <a:p>
            <a:pPr>
              <a:lnSpc>
                <a:spcPts val="7679"/>
              </a:lnSpc>
            </a:pPr>
            <a:r>
              <a:rPr lang="en-US" sz="6399" spc="127">
                <a:solidFill>
                  <a:srgbClr val="000000"/>
                </a:solidFill>
                <a:latin typeface="圓體"/>
              </a:rPr>
              <a:t>2. </a:t>
            </a:r>
            <a:r>
              <a:rPr lang="en-US" sz="6399" spc="127">
                <a:solidFill>
                  <a:srgbClr val="000000"/>
                </a:solidFill>
                <a:ea typeface="圓體"/>
              </a:rPr>
              <a:t>全體人民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55333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864013" y="433593"/>
            <a:ext cx="4559975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  <a:spcBef>
                <a:spcPct val="0"/>
              </a:spcBef>
            </a:pPr>
            <a:r>
              <a:rPr lang="en-US" sz="8800" spc="176">
                <a:solidFill>
                  <a:srgbClr val="000000"/>
                </a:solidFill>
                <a:ea typeface="王漢宗顏楷體"/>
              </a:rPr>
              <a:t>資料來源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831173" y="3415096"/>
            <a:ext cx="15351847" cy="6563961"/>
          </a:xfrm>
          <a:custGeom>
            <a:avLst/>
            <a:gdLst/>
            <a:ahLst/>
            <a:cxnLst/>
            <a:rect r="r" b="b" t="t" l="l"/>
            <a:pathLst>
              <a:path h="6563961" w="15351847">
                <a:moveTo>
                  <a:pt x="0" y="0"/>
                </a:moveTo>
                <a:lnTo>
                  <a:pt x="15351847" y="0"/>
                </a:lnTo>
                <a:lnTo>
                  <a:pt x="15351847" y="6563961"/>
                </a:lnTo>
                <a:lnTo>
                  <a:pt x="0" y="656396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4517" t="-29183" r="-17203" b="-44105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154704" y="2158692"/>
            <a:ext cx="17978591" cy="9848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992"/>
              </a:lnSpc>
            </a:pPr>
            <a:r>
              <a:rPr lang="en-US" sz="2851" u="sng">
                <a:solidFill>
                  <a:srgbClr val="000000"/>
                </a:solidFill>
                <a:latin typeface="Noto Sans T Chinese Bold"/>
                <a:hlinkClick r:id="rId9" tooltip="https://wroom.vision.com.tw/MainPage/SearchResult.aspx?fbclid=IwAR07o4qbuvCd-l3YIaldTnprH_MJRVn1j_T6N6pDLGq7IegmOyv50WS9eAM"/>
              </a:rPr>
              <a:t>https://wroom.vision.com.tw/MainPage/SearchResult.aspx?fbclid=IwAR07o4qbuvCd-l3YIaldTnprH_MJRVn1j_T6N6pDLGq7IegmOyv50WS9eAM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55333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840780" y="2339223"/>
            <a:ext cx="5755873" cy="6971371"/>
          </a:xfrm>
          <a:custGeom>
            <a:avLst/>
            <a:gdLst/>
            <a:ahLst/>
            <a:cxnLst/>
            <a:rect r="r" b="b" t="t" l="l"/>
            <a:pathLst>
              <a:path h="6971371" w="5755873">
                <a:moveTo>
                  <a:pt x="0" y="0"/>
                </a:moveTo>
                <a:lnTo>
                  <a:pt x="5755873" y="0"/>
                </a:lnTo>
                <a:lnTo>
                  <a:pt x="5755873" y="6971371"/>
                </a:lnTo>
                <a:lnTo>
                  <a:pt x="0" y="697137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6320" r="0" b="-10711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32883" y="190500"/>
            <a:ext cx="8822234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  <a:spcBef>
                <a:spcPct val="0"/>
              </a:spcBef>
            </a:pPr>
            <a:r>
              <a:rPr lang="en-US" sz="8800" spc="176">
                <a:solidFill>
                  <a:srgbClr val="000000"/>
                </a:solidFill>
                <a:latin typeface="王漢宗顏楷體"/>
                <a:ea typeface="王漢宗顏楷體"/>
              </a:rPr>
              <a:t>介面 &amp; 操作方法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9553094" y="2900733"/>
            <a:ext cx="5424157" cy="2924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6399" spc="127">
                <a:solidFill>
                  <a:srgbClr val="000000"/>
                </a:solidFill>
                <a:latin typeface="圓體"/>
                <a:ea typeface="圓體"/>
              </a:rPr>
              <a:t>1.點選圖文選單中的查詢診所</a:t>
            </a:r>
          </a:p>
          <a:p>
            <a:pPr algn="just">
              <a:lnSpc>
                <a:spcPts val="7679"/>
              </a:lnSpc>
            </a:pP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55333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732883" y="190500"/>
            <a:ext cx="8822234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  <a:spcBef>
                <a:spcPct val="0"/>
              </a:spcBef>
            </a:pPr>
            <a:r>
              <a:rPr lang="en-US" sz="8800" spc="176">
                <a:solidFill>
                  <a:srgbClr val="000000"/>
                </a:solidFill>
                <a:latin typeface="王漢宗顏楷體"/>
                <a:ea typeface="王漢宗顏楷體"/>
              </a:rPr>
              <a:t>介面 &amp; 操作方法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2501292" y="2958472"/>
            <a:ext cx="6434848" cy="6011993"/>
            <a:chOff x="0" y="0"/>
            <a:chExt cx="8579798" cy="8015991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673794" y="4120266"/>
              <a:ext cx="7232210" cy="389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679"/>
                </a:lnSpc>
              </a:pPr>
              <a:r>
                <a:rPr lang="en-US" sz="6399" spc="127">
                  <a:solidFill>
                    <a:srgbClr val="000000"/>
                  </a:solidFill>
                  <a:latin typeface="圓體"/>
                  <a:ea typeface="圓體"/>
                </a:rPr>
                <a:t>2.點選欲查詢的區域</a:t>
              </a:r>
            </a:p>
            <a:p>
              <a:pPr algn="just">
                <a:lnSpc>
                  <a:spcPts val="7679"/>
                </a:lnSpc>
              </a:pPr>
            </a:p>
          </p:txBody>
        </p:sp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579798" cy="3260192"/>
            </a:xfrm>
            <a:custGeom>
              <a:avLst/>
              <a:gdLst/>
              <a:ahLst/>
              <a:cxnLst/>
              <a:rect r="r" b="b" t="t" l="l"/>
              <a:pathLst>
                <a:path h="3260192" w="8579798">
                  <a:moveTo>
                    <a:pt x="0" y="0"/>
                  </a:moveTo>
                  <a:lnTo>
                    <a:pt x="8579798" y="0"/>
                  </a:lnTo>
                  <a:lnTo>
                    <a:pt x="8579798" y="3260192"/>
                  </a:lnTo>
                  <a:lnTo>
                    <a:pt x="0" y="32601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-216611" r="0" b="-247665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9553094" y="3912641"/>
            <a:ext cx="6434848" cy="5057824"/>
            <a:chOff x="0" y="0"/>
            <a:chExt cx="8579798" cy="6743765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579798" cy="1987966"/>
            </a:xfrm>
            <a:custGeom>
              <a:avLst/>
              <a:gdLst/>
              <a:ahLst/>
              <a:cxnLst/>
              <a:rect r="r" b="b" t="t" l="l"/>
              <a:pathLst>
                <a:path h="1987966" w="8579798">
                  <a:moveTo>
                    <a:pt x="0" y="0"/>
                  </a:moveTo>
                  <a:lnTo>
                    <a:pt x="8579798" y="0"/>
                  </a:lnTo>
                  <a:lnTo>
                    <a:pt x="8579798" y="1987966"/>
                  </a:lnTo>
                  <a:lnTo>
                    <a:pt x="0" y="198796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89030" r="0" b="-736362"/>
              </a:stretch>
            </a:blipFill>
          </p:spPr>
        </p:sp>
        <p:sp>
          <p:nvSpPr>
            <p:cNvPr name="TextBox 14" id="14"/>
            <p:cNvSpPr txBox="true"/>
            <p:nvPr/>
          </p:nvSpPr>
          <p:spPr>
            <a:xfrm rot="0">
              <a:off x="0" y="2848040"/>
              <a:ext cx="7232210" cy="389572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7679"/>
                </a:lnSpc>
              </a:pPr>
              <a:r>
                <a:rPr lang="en-US" sz="6399" spc="127">
                  <a:solidFill>
                    <a:srgbClr val="000000"/>
                  </a:solidFill>
                  <a:latin typeface="圓體"/>
                  <a:ea typeface="圓體"/>
                </a:rPr>
                <a:t>3.點選欲查詢的科別</a:t>
              </a:r>
            </a:p>
            <a:p>
              <a:pPr algn="just">
                <a:lnSpc>
                  <a:spcPts val="7679"/>
                </a:lnSpc>
              </a:pP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2F1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true" rot="-934130">
            <a:off x="-2455333" y="-1701494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7280075"/>
                </a:moveTo>
                <a:lnTo>
                  <a:pt x="6710906" y="7280075"/>
                </a:lnTo>
                <a:lnTo>
                  <a:pt x="6710906" y="0"/>
                </a:lnTo>
                <a:lnTo>
                  <a:pt x="0" y="0"/>
                </a:lnTo>
                <a:lnTo>
                  <a:pt x="0" y="7280075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7497051">
            <a:off x="13374770" y="6339020"/>
            <a:ext cx="6710905" cy="7280075"/>
          </a:xfrm>
          <a:custGeom>
            <a:avLst/>
            <a:gdLst/>
            <a:ahLst/>
            <a:cxnLst/>
            <a:rect r="r" b="b" t="t" l="l"/>
            <a:pathLst>
              <a:path h="7280075" w="6710905">
                <a:moveTo>
                  <a:pt x="0" y="0"/>
                </a:moveTo>
                <a:lnTo>
                  <a:pt x="6710905" y="0"/>
                </a:lnTo>
                <a:lnTo>
                  <a:pt x="6710905" y="7280074"/>
                </a:lnTo>
                <a:lnTo>
                  <a:pt x="0" y="72800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8277502">
            <a:off x="-3284108" y="7152624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2"/>
                </a:lnTo>
                <a:lnTo>
                  <a:pt x="0" y="421135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884801">
            <a:off x="13776472" y="-1090622"/>
            <a:ext cx="8014682" cy="4211351"/>
          </a:xfrm>
          <a:custGeom>
            <a:avLst/>
            <a:gdLst/>
            <a:ahLst/>
            <a:cxnLst/>
            <a:rect r="r" b="b" t="t" l="l"/>
            <a:pathLst>
              <a:path h="4211351" w="8014682">
                <a:moveTo>
                  <a:pt x="0" y="0"/>
                </a:moveTo>
                <a:lnTo>
                  <a:pt x="8014682" y="0"/>
                </a:lnTo>
                <a:lnTo>
                  <a:pt x="8014682" y="4211351"/>
                </a:lnTo>
                <a:lnTo>
                  <a:pt x="0" y="4211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-4786091">
            <a:off x="3931815" y="6713198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3" y="0"/>
                </a:lnTo>
                <a:lnTo>
                  <a:pt x="3573803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956162">
            <a:off x="11581156" y="-3573802"/>
            <a:ext cx="3573802" cy="7147604"/>
          </a:xfrm>
          <a:custGeom>
            <a:avLst/>
            <a:gdLst/>
            <a:ahLst/>
            <a:cxnLst/>
            <a:rect r="r" b="b" t="t" l="l"/>
            <a:pathLst>
              <a:path h="7147604" w="3573802">
                <a:moveTo>
                  <a:pt x="0" y="0"/>
                </a:moveTo>
                <a:lnTo>
                  <a:pt x="3573802" y="0"/>
                </a:lnTo>
                <a:lnTo>
                  <a:pt x="3573802" y="7147604"/>
                </a:lnTo>
                <a:lnTo>
                  <a:pt x="0" y="71476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09864" y="2505460"/>
            <a:ext cx="6999127" cy="1695434"/>
          </a:xfrm>
          <a:custGeom>
            <a:avLst/>
            <a:gdLst/>
            <a:ahLst/>
            <a:cxnLst/>
            <a:rect r="r" b="b" t="t" l="l"/>
            <a:pathLst>
              <a:path h="1695434" w="6999127">
                <a:moveTo>
                  <a:pt x="0" y="0"/>
                </a:moveTo>
                <a:lnTo>
                  <a:pt x="6999127" y="0"/>
                </a:lnTo>
                <a:lnTo>
                  <a:pt x="6999127" y="1695434"/>
                </a:lnTo>
                <a:lnTo>
                  <a:pt x="0" y="169543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400262" r="0" b="-384896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4732883" y="190500"/>
            <a:ext cx="8822234" cy="1504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560"/>
              </a:lnSpc>
              <a:spcBef>
                <a:spcPct val="0"/>
              </a:spcBef>
            </a:pPr>
            <a:r>
              <a:rPr lang="en-US" sz="8800" spc="176">
                <a:solidFill>
                  <a:srgbClr val="000000"/>
                </a:solidFill>
                <a:latin typeface="王漢宗顏楷體"/>
                <a:ea typeface="王漢宗顏楷體"/>
              </a:rPr>
              <a:t>介面 &amp; 操作方法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97349" y="5001380"/>
            <a:ext cx="5424157" cy="3895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6399" spc="127">
                <a:solidFill>
                  <a:srgbClr val="000000"/>
                </a:solidFill>
                <a:ea typeface="圓體"/>
              </a:rPr>
              <a:t>若該地區沒有該科別的資料，輸出錯誤訊息</a:t>
            </a:r>
          </a:p>
          <a:p>
            <a:pPr algn="just">
              <a:lnSpc>
                <a:spcPts val="7679"/>
              </a:lnSpc>
            </a:pPr>
          </a:p>
        </p:txBody>
      </p:sp>
      <p:sp>
        <p:nvSpPr>
          <p:cNvPr name="Freeform 11" id="11"/>
          <p:cNvSpPr/>
          <p:nvPr/>
        </p:nvSpPr>
        <p:spPr>
          <a:xfrm flipH="false" flipV="false" rot="0">
            <a:off x="9553094" y="2274327"/>
            <a:ext cx="3519045" cy="5040492"/>
          </a:xfrm>
          <a:custGeom>
            <a:avLst/>
            <a:gdLst/>
            <a:ahLst/>
            <a:cxnLst/>
            <a:rect r="r" b="b" t="t" l="l"/>
            <a:pathLst>
              <a:path h="5040492" w="3519045">
                <a:moveTo>
                  <a:pt x="0" y="0"/>
                </a:moveTo>
                <a:lnTo>
                  <a:pt x="3519046" y="0"/>
                </a:lnTo>
                <a:lnTo>
                  <a:pt x="3519046" y="5040493"/>
                </a:lnTo>
                <a:lnTo>
                  <a:pt x="0" y="50404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-29508" r="0" b="-20187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3368057" y="2276670"/>
            <a:ext cx="3519045" cy="5040492"/>
          </a:xfrm>
          <a:custGeom>
            <a:avLst/>
            <a:gdLst/>
            <a:ahLst/>
            <a:cxnLst/>
            <a:rect r="r" b="b" t="t" l="l"/>
            <a:pathLst>
              <a:path h="5040492" w="3519045">
                <a:moveTo>
                  <a:pt x="0" y="0"/>
                </a:moveTo>
                <a:lnTo>
                  <a:pt x="3519045" y="0"/>
                </a:lnTo>
                <a:lnTo>
                  <a:pt x="3519045" y="5040493"/>
                </a:lnTo>
                <a:lnTo>
                  <a:pt x="0" y="5040493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-30256" r="0" b="-19439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9553094" y="7884172"/>
            <a:ext cx="5424157" cy="1952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679"/>
              </a:lnSpc>
            </a:pPr>
            <a:r>
              <a:rPr lang="en-US" sz="6399" spc="127">
                <a:solidFill>
                  <a:srgbClr val="000000"/>
                </a:solidFill>
                <a:latin typeface="圓體"/>
                <a:ea typeface="圓體"/>
              </a:rPr>
              <a:t>4.查看結果</a:t>
            </a:r>
          </a:p>
          <a:p>
            <a:pPr algn="just">
              <a:lnSpc>
                <a:spcPts val="7679"/>
              </a:lnSpc>
            </a:p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DAFwTr-qbEU</dc:identifier>
  <dcterms:modified xsi:type="dcterms:W3CDTF">2011-08-01T06:04:30Z</dcterms:modified>
  <cp:revision>1</cp:revision>
  <dc:title>台北市區域醫療資源整合平台</dc:title>
</cp:coreProperties>
</file>